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648" r:id="rId5"/>
    <p:sldId id="649" r:id="rId6"/>
    <p:sldId id="659" r:id="rId7"/>
    <p:sldId id="695" r:id="rId8"/>
    <p:sldId id="677" r:id="rId9"/>
    <p:sldId id="696" r:id="rId10"/>
    <p:sldId id="679" r:id="rId11"/>
    <p:sldId id="680" r:id="rId12"/>
    <p:sldId id="682" r:id="rId13"/>
    <p:sldId id="699" r:id="rId14"/>
    <p:sldId id="681" r:id="rId15"/>
    <p:sldId id="688" r:id="rId16"/>
    <p:sldId id="683" r:id="rId17"/>
    <p:sldId id="693" r:id="rId18"/>
    <p:sldId id="705" r:id="rId19"/>
    <p:sldId id="706" r:id="rId20"/>
    <p:sldId id="703" r:id="rId21"/>
    <p:sldId id="710" r:id="rId22"/>
    <p:sldId id="691" r:id="rId23"/>
    <p:sldId id="709" r:id="rId24"/>
    <p:sldId id="711" r:id="rId25"/>
    <p:sldId id="712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106" d="100"/>
          <a:sy n="106" d="100"/>
        </p:scale>
        <p:origin x="120" y="7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4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966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01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337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44069" y="902856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446995"/>
            <a:ext cx="6773000" cy="23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82" y="1045742"/>
            <a:ext cx="5944833" cy="20172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1182752" y="3351745"/>
            <a:ext cx="6778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635117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4" name="Google Shape;380;p30">
            <a:extLst>
              <a:ext uri="{FF2B5EF4-FFF2-40B4-BE49-F238E27FC236}">
                <a16:creationId xmlns:a16="http://schemas.microsoft.com/office/drawing/2014/main" id="{AB45D6CE-7B95-44DC-AC30-A03BD8A374FE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  <p:sp>
        <p:nvSpPr>
          <p:cNvPr id="3" name="Google Shape;380;p30">
            <a:extLst>
              <a:ext uri="{FF2B5EF4-FFF2-40B4-BE49-F238E27FC236}">
                <a16:creationId xmlns:a16="http://schemas.microsoft.com/office/drawing/2014/main" id="{C9498516-0888-4233-AA8D-F5A0B34E9197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4134116" y="4348224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37649" y="1240750"/>
            <a:ext cx="97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2975" r="3414" b="2931"/>
          <a:stretch/>
        </p:blipFill>
        <p:spPr>
          <a:xfrm>
            <a:off x="87670" y="1579304"/>
            <a:ext cx="4484330" cy="2649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2667" r="2024" b="4332"/>
          <a:stretch/>
        </p:blipFill>
        <p:spPr>
          <a:xfrm>
            <a:off x="4572000" y="1579304"/>
            <a:ext cx="4468239" cy="2649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1834147" y="1240750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A22C19-62CB-4D4D-8D7D-5A156A11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3022"/>
            <a:ext cx="4400550" cy="695325"/>
          </a:xfrm>
          <a:prstGeom prst="rect">
            <a:avLst/>
          </a:prstGeom>
        </p:spPr>
      </p:pic>
      <p:sp>
        <p:nvSpPr>
          <p:cNvPr id="8" name="Google Shape;380;p30">
            <a:extLst>
              <a:ext uri="{FF2B5EF4-FFF2-40B4-BE49-F238E27FC236}">
                <a16:creationId xmlns:a16="http://schemas.microsoft.com/office/drawing/2014/main" id="{AAD3905A-F8B5-458B-B417-07D0A688CA8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Loss function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consists of two terms: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where N is the matched default boxes.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10" name="Google Shape;380;p30">
            <a:extLst>
              <a:ext uri="{FF2B5EF4-FFF2-40B4-BE49-F238E27FC236}">
                <a16:creationId xmlns:a16="http://schemas.microsoft.com/office/drawing/2014/main" id="{D0D982EF-E49D-41D4-826D-ABB327A29A73}"/>
              </a:ext>
            </a:extLst>
          </p:cNvPr>
          <p:cNvSpPr/>
          <p:nvPr/>
        </p:nvSpPr>
        <p:spPr>
          <a:xfrm>
            <a:off x="635117" y="2051020"/>
            <a:ext cx="7873766" cy="147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Localization Loss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which is the smooth L1 loss between the predicted box (l) and the ground-truth box (g) parameters. 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Confidence 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which is the softmax loss over confidences (c).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An attempt was made to modify the Loss function computation using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F1 score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without having positive results.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7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425361" y="901645"/>
            <a:ext cx="831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Recall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IoU*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4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81720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46425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56096F-D66B-4157-9C21-C6C035075C1B}"/>
              </a:ext>
            </a:extLst>
          </p:cNvPr>
          <p:cNvSpPr txBox="1"/>
          <p:nvPr/>
        </p:nvSpPr>
        <p:spPr>
          <a:xfrm>
            <a:off x="350850" y="4494282"/>
            <a:ext cx="529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000" dirty="0"/>
              <a:t>*An attempt was made to use the IoU as localization loss in calculating the loss function during training</a:t>
            </a:r>
            <a:endParaRPr lang="it-IT" sz="10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86019" y="4099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OUTLINE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46887" y="865710"/>
            <a:ext cx="4325113" cy="34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Introduction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State of Art</a:t>
            </a: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Materials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NZ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Methods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6AB14-D7D6-47B2-A14F-7110D33DEBAC}"/>
              </a:ext>
            </a:extLst>
          </p:cNvPr>
          <p:cNvSpPr txBox="1"/>
          <p:nvPr/>
        </p:nvSpPr>
        <p:spPr>
          <a:xfrm>
            <a:off x="548982" y="1757104"/>
            <a:ext cx="3241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100" b="0" i="0" u="none" strike="noStrike" kern="1200" cap="none" spc="0" normalizeH="0" baseline="0" noProof="1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Person Detection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Feature based Techniques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One-stage Detectors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Single-shot Detectors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E69E4F-C299-4DCE-B17B-6527FB52D293}"/>
              </a:ext>
            </a:extLst>
          </p:cNvPr>
          <p:cNvSpPr txBox="1"/>
          <p:nvPr/>
        </p:nvSpPr>
        <p:spPr>
          <a:xfrm>
            <a:off x="548982" y="3368620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Labelling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Training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AD8D1B-A9A8-4613-AF6B-9CF61EABC0C6}"/>
              </a:ext>
            </a:extLst>
          </p:cNvPr>
          <p:cNvSpPr txBox="1"/>
          <p:nvPr/>
        </p:nvSpPr>
        <p:spPr>
          <a:xfrm>
            <a:off x="4572000" y="1018440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Results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Discussions</a:t>
            </a: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Conclusion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Future Works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193D9E-DFD6-4768-881C-78D6EA67A179}"/>
              </a:ext>
            </a:extLst>
          </p:cNvPr>
          <p:cNvSpPr txBox="1"/>
          <p:nvPr/>
        </p:nvSpPr>
        <p:spPr>
          <a:xfrm>
            <a:off x="4874095" y="1378991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Evaluate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38639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752903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384035" y="180882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FAFD6FC2-FFD8-4466-B825-A928A7B96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82803"/>
              </p:ext>
            </p:extLst>
          </p:nvPr>
        </p:nvGraphicFramePr>
        <p:xfrm>
          <a:off x="3408317" y="2055726"/>
          <a:ext cx="2327364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75787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733995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817582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FINE-TUNE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SSD512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0,744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0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9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84035" y="977824"/>
            <a:ext cx="83759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Changing the feature extractor with other architectures, for example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DenseNet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.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Use of IoU metric as Localization Loss in the calculation of the Loss Function, using machines with more memory.</a:t>
            </a:r>
          </a:p>
        </p:txBody>
      </p:sp>
    </p:spTree>
    <p:extLst>
      <p:ext uri="{BB962C8B-B14F-4D97-AF65-F5344CB8AC3E}">
        <p14:creationId xmlns:p14="http://schemas.microsoft.com/office/powerpoint/2010/main" val="147908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REFERENCES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84035" y="977824"/>
            <a:ext cx="83759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[1] Misbah Ahmad, Imran Ahmed, Kaleem Ullah, Iqbal khan, Ayesha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Khattak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Awais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Adnan, "Person Detection from Overhead View: A Survey".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[2] Wei Liu, Dragomir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Anguelov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Dumitru Erhan, Christian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Szegedy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Scott Reed, Cheng-Yang Fu, Alexander C. Berg, "SSD: Single Shot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MultiBox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Detector".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[3]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Zhengxia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Zou,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Zhenwei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Shi,Member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IEEE,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Yuhong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Guo, and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Jieping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Ye,Senior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Member, "Object Detection in 20 Years: A Survey," IEEE.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[4] L. Jiao et al., "A Survey of Deep Learning-Based Object Detection," in IEEE Access, 2019, vol. 7, pp. 128837-128868.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[5]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"Rich feature hierarchies for accurate object detection and semantic segmentation," in Proceedings of the IEEE conference on computer vision and pattern recognition, 2014, pp.580-587.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[6]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"Region based convolution with deep convolutional neural networks," in Advances in neural information processing systems, 2012, pp. 1097-1105.</a:t>
            </a:r>
          </a:p>
        </p:txBody>
      </p:sp>
    </p:spTree>
    <p:extLst>
      <p:ext uri="{BB962C8B-B14F-4D97-AF65-F5344CB8AC3E}">
        <p14:creationId xmlns:p14="http://schemas.microsoft.com/office/powerpoint/2010/main" val="2177200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29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</a:t>
            </a:r>
            <a:r>
              <a:rPr lang="en-US" sz="1400" b="1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etc..) treat object detection as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64" y="756940"/>
            <a:ext cx="5258369" cy="39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61787213-B309-4B1D-89F2-2B9AB93166C0}"/>
              </a:ext>
            </a:extLst>
          </p:cNvPr>
          <p:cNvSpPr/>
          <p:nvPr/>
        </p:nvSpPr>
        <p:spPr>
          <a:xfrm>
            <a:off x="2923085" y="4397503"/>
            <a:ext cx="3297824" cy="81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extraction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25112</TotalTime>
  <Words>1105</Words>
  <Application>Microsoft Office PowerPoint</Application>
  <PresentationFormat>Presentazione su schermo (16:9)</PresentationFormat>
  <Paragraphs>188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548</cp:revision>
  <dcterms:created xsi:type="dcterms:W3CDTF">2017-10-21T12:12:37Z</dcterms:created>
  <dcterms:modified xsi:type="dcterms:W3CDTF">2020-07-15T16:57:00Z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